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libri (MS) Bold" charset="1" panose="020F0702030404030204"/>
      <p:regular r:id="rId19"/>
    </p:embeddedFont>
    <p:embeddedFont>
      <p:font typeface="Calibri (MS)" charset="1" panose="020F0502020204030204"/>
      <p:regular r:id="rId20"/>
    </p:embeddedFont>
    <p:embeddedFont>
      <p:font typeface="Red Hat Display" charset="1" panose="020105030402010603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" t="0" r="-90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0587" y="2452450"/>
            <a:ext cx="10086826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b="true" sz="150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PROCESS 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29895" y="5561250"/>
            <a:ext cx="7828211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AUTOMAÇÃO INTELIGENTE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 IA E FRAMEWORK AGNO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43004" y="4775447"/>
            <a:ext cx="11201991" cy="4995690"/>
          </a:xfrm>
          <a:custGeom>
            <a:avLst/>
            <a:gdLst/>
            <a:ahLst/>
            <a:cxnLst/>
            <a:rect r="r" b="b" t="t" l="l"/>
            <a:pathLst>
              <a:path h="4995690" w="11201991">
                <a:moveTo>
                  <a:pt x="0" y="0"/>
                </a:moveTo>
                <a:lnTo>
                  <a:pt x="11201992" y="0"/>
                </a:lnTo>
                <a:lnTo>
                  <a:pt x="11201992" y="4995689"/>
                </a:lnTo>
                <a:lnTo>
                  <a:pt x="0" y="499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43169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Exemplo de Uso: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216" y="1595644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Resumo da Apuração em Json.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7750" y="1626954"/>
            <a:ext cx="367911" cy="36791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3741" y="2819484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Visão gráfica.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57275" y="2850794"/>
            <a:ext cx="367911" cy="367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3741" y="3430989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Relatório detalhado dos riscos fiscais relevantes.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7275" y="3450039"/>
            <a:ext cx="367911" cy="3679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4216" y="4015241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Recomendação do Plano de Ação.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47750" y="4046550"/>
            <a:ext cx="367911" cy="3679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24216" y="2207979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Resumo executivo da apuração fiscal.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47750" y="2227029"/>
            <a:ext cx="367911" cy="3679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7381" y="1028700"/>
            <a:ext cx="3811919" cy="693076"/>
          </a:xfrm>
          <a:custGeom>
            <a:avLst/>
            <a:gdLst/>
            <a:ahLst/>
            <a:cxnLst/>
            <a:rect r="r" b="b" t="t" l="l"/>
            <a:pathLst>
              <a:path h="693076" w="3811919">
                <a:moveTo>
                  <a:pt x="0" y="0"/>
                </a:moveTo>
                <a:lnTo>
                  <a:pt x="3811919" y="0"/>
                </a:lnTo>
                <a:lnTo>
                  <a:pt x="3811919" y="693076"/>
                </a:lnTo>
                <a:lnTo>
                  <a:pt x="0" y="69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3811919" cy="693076"/>
          </a:xfrm>
          <a:custGeom>
            <a:avLst/>
            <a:gdLst/>
            <a:ahLst/>
            <a:cxnLst/>
            <a:rect r="r" b="b" t="t" l="l"/>
            <a:pathLst>
              <a:path h="693076" w="3811919">
                <a:moveTo>
                  <a:pt x="3811919" y="0"/>
                </a:moveTo>
                <a:lnTo>
                  <a:pt x="0" y="0"/>
                </a:lnTo>
                <a:lnTo>
                  <a:pt x="0" y="693076"/>
                </a:lnTo>
                <a:lnTo>
                  <a:pt x="3811919" y="693076"/>
                </a:lnTo>
                <a:lnTo>
                  <a:pt x="38119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1011" y="2430949"/>
            <a:ext cx="8965978" cy="179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0"/>
              </a:lnSpc>
            </a:pPr>
            <a:r>
              <a:rPr lang="en-US" b="true" sz="6400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 ESPERADOS E O QUE ENTREGAMOS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905218"/>
            <a:ext cx="5260254" cy="1242054"/>
            <a:chOff x="0" y="0"/>
            <a:chExt cx="741426" cy="175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1426" cy="175085"/>
            </a:xfrm>
            <a:custGeom>
              <a:avLst/>
              <a:gdLst/>
              <a:ahLst/>
              <a:cxnLst/>
              <a:rect r="r" b="b" t="t" l="l"/>
              <a:pathLst>
                <a:path h="175085" w="741426">
                  <a:moveTo>
                    <a:pt x="741426" y="35323"/>
                  </a:moveTo>
                  <a:lnTo>
                    <a:pt x="741426" y="139763"/>
                  </a:lnTo>
                  <a:cubicBezTo>
                    <a:pt x="741426" y="149131"/>
                    <a:pt x="737705" y="158115"/>
                    <a:pt x="731080" y="164740"/>
                  </a:cubicBezTo>
                  <a:cubicBezTo>
                    <a:pt x="724456" y="171364"/>
                    <a:pt x="715471" y="175085"/>
                    <a:pt x="706103" y="175085"/>
                  </a:cubicBezTo>
                  <a:lnTo>
                    <a:pt x="35323" y="175085"/>
                  </a:lnTo>
                  <a:cubicBezTo>
                    <a:pt x="15814" y="175085"/>
                    <a:pt x="0" y="159271"/>
                    <a:pt x="0" y="139763"/>
                  </a:cubicBezTo>
                  <a:lnTo>
                    <a:pt x="0" y="35323"/>
                  </a:lnTo>
                  <a:cubicBezTo>
                    <a:pt x="0" y="25954"/>
                    <a:pt x="3721" y="16970"/>
                    <a:pt x="10346" y="10346"/>
                  </a:cubicBezTo>
                  <a:cubicBezTo>
                    <a:pt x="16970" y="3721"/>
                    <a:pt x="25954" y="0"/>
                    <a:pt x="35323" y="0"/>
                  </a:cubicBezTo>
                  <a:lnTo>
                    <a:pt x="706103" y="0"/>
                  </a:lnTo>
                  <a:cubicBezTo>
                    <a:pt x="715471" y="0"/>
                    <a:pt x="724456" y="3721"/>
                    <a:pt x="731080" y="10346"/>
                  </a:cubicBezTo>
                  <a:cubicBezTo>
                    <a:pt x="737705" y="16970"/>
                    <a:pt x="741426" y="25954"/>
                    <a:pt x="741426" y="35323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41426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69759" y="6604472"/>
            <a:ext cx="5260254" cy="1242054"/>
            <a:chOff x="0" y="0"/>
            <a:chExt cx="741426" cy="175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1426" cy="175085"/>
            </a:xfrm>
            <a:custGeom>
              <a:avLst/>
              <a:gdLst/>
              <a:ahLst/>
              <a:cxnLst/>
              <a:rect r="r" b="b" t="t" l="l"/>
              <a:pathLst>
                <a:path h="175085" w="741426">
                  <a:moveTo>
                    <a:pt x="741426" y="35323"/>
                  </a:moveTo>
                  <a:lnTo>
                    <a:pt x="741426" y="139763"/>
                  </a:lnTo>
                  <a:cubicBezTo>
                    <a:pt x="741426" y="149131"/>
                    <a:pt x="737705" y="158115"/>
                    <a:pt x="731080" y="164740"/>
                  </a:cubicBezTo>
                  <a:cubicBezTo>
                    <a:pt x="724456" y="171364"/>
                    <a:pt x="715471" y="175085"/>
                    <a:pt x="706103" y="175085"/>
                  </a:cubicBezTo>
                  <a:lnTo>
                    <a:pt x="35323" y="175085"/>
                  </a:lnTo>
                  <a:cubicBezTo>
                    <a:pt x="15814" y="175085"/>
                    <a:pt x="0" y="159271"/>
                    <a:pt x="0" y="139763"/>
                  </a:cubicBezTo>
                  <a:lnTo>
                    <a:pt x="0" y="35323"/>
                  </a:lnTo>
                  <a:cubicBezTo>
                    <a:pt x="0" y="25954"/>
                    <a:pt x="3721" y="16970"/>
                    <a:pt x="10346" y="10346"/>
                  </a:cubicBezTo>
                  <a:cubicBezTo>
                    <a:pt x="16970" y="3721"/>
                    <a:pt x="25954" y="0"/>
                    <a:pt x="35323" y="0"/>
                  </a:cubicBezTo>
                  <a:lnTo>
                    <a:pt x="706103" y="0"/>
                  </a:lnTo>
                  <a:cubicBezTo>
                    <a:pt x="715471" y="0"/>
                    <a:pt x="724456" y="3721"/>
                    <a:pt x="731080" y="10346"/>
                  </a:cubicBezTo>
                  <a:cubicBezTo>
                    <a:pt x="737705" y="16970"/>
                    <a:pt x="741426" y="25954"/>
                    <a:pt x="741426" y="35323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41426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61668" y="6604472"/>
            <a:ext cx="5260254" cy="1242054"/>
            <a:chOff x="0" y="0"/>
            <a:chExt cx="741426" cy="1750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41426" cy="175085"/>
            </a:xfrm>
            <a:custGeom>
              <a:avLst/>
              <a:gdLst/>
              <a:ahLst/>
              <a:cxnLst/>
              <a:rect r="r" b="b" t="t" l="l"/>
              <a:pathLst>
                <a:path h="175085" w="741426">
                  <a:moveTo>
                    <a:pt x="741426" y="35323"/>
                  </a:moveTo>
                  <a:lnTo>
                    <a:pt x="741426" y="139763"/>
                  </a:lnTo>
                  <a:cubicBezTo>
                    <a:pt x="741426" y="149131"/>
                    <a:pt x="737705" y="158115"/>
                    <a:pt x="731080" y="164740"/>
                  </a:cubicBezTo>
                  <a:cubicBezTo>
                    <a:pt x="724456" y="171364"/>
                    <a:pt x="715471" y="175085"/>
                    <a:pt x="706103" y="175085"/>
                  </a:cubicBezTo>
                  <a:lnTo>
                    <a:pt x="35323" y="175085"/>
                  </a:lnTo>
                  <a:cubicBezTo>
                    <a:pt x="15814" y="175085"/>
                    <a:pt x="0" y="159271"/>
                    <a:pt x="0" y="139763"/>
                  </a:cubicBezTo>
                  <a:lnTo>
                    <a:pt x="0" y="35323"/>
                  </a:lnTo>
                  <a:cubicBezTo>
                    <a:pt x="0" y="25954"/>
                    <a:pt x="3721" y="16970"/>
                    <a:pt x="10346" y="10346"/>
                  </a:cubicBezTo>
                  <a:cubicBezTo>
                    <a:pt x="16970" y="3721"/>
                    <a:pt x="25954" y="0"/>
                    <a:pt x="35323" y="0"/>
                  </a:cubicBezTo>
                  <a:lnTo>
                    <a:pt x="706103" y="0"/>
                  </a:lnTo>
                  <a:cubicBezTo>
                    <a:pt x="715471" y="0"/>
                    <a:pt x="724456" y="3721"/>
                    <a:pt x="731080" y="10346"/>
                  </a:cubicBezTo>
                  <a:cubicBezTo>
                    <a:pt x="737705" y="16970"/>
                    <a:pt x="741426" y="25954"/>
                    <a:pt x="741426" y="35323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41426" cy="213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13873" y="4905218"/>
            <a:ext cx="5260254" cy="1242054"/>
            <a:chOff x="0" y="0"/>
            <a:chExt cx="741462" cy="175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1462" cy="175074"/>
            </a:xfrm>
            <a:custGeom>
              <a:avLst/>
              <a:gdLst/>
              <a:ahLst/>
              <a:cxnLst/>
              <a:rect r="r" b="b" t="t" l="l"/>
              <a:pathLst>
                <a:path h="175074" w="741462">
                  <a:moveTo>
                    <a:pt x="35323" y="0"/>
                  </a:moveTo>
                  <a:lnTo>
                    <a:pt x="706139" y="0"/>
                  </a:lnTo>
                  <a:cubicBezTo>
                    <a:pt x="715507" y="0"/>
                    <a:pt x="724492" y="3721"/>
                    <a:pt x="731116" y="10346"/>
                  </a:cubicBezTo>
                  <a:cubicBezTo>
                    <a:pt x="737740" y="16970"/>
                    <a:pt x="741462" y="25954"/>
                    <a:pt x="741462" y="35323"/>
                  </a:cubicBezTo>
                  <a:lnTo>
                    <a:pt x="741462" y="139752"/>
                  </a:lnTo>
                  <a:cubicBezTo>
                    <a:pt x="741462" y="159260"/>
                    <a:pt x="725647" y="175074"/>
                    <a:pt x="706139" y="175074"/>
                  </a:cubicBezTo>
                  <a:lnTo>
                    <a:pt x="35323" y="175074"/>
                  </a:lnTo>
                  <a:cubicBezTo>
                    <a:pt x="25954" y="175074"/>
                    <a:pt x="16970" y="171353"/>
                    <a:pt x="10346" y="164729"/>
                  </a:cubicBezTo>
                  <a:cubicBezTo>
                    <a:pt x="3721" y="158104"/>
                    <a:pt x="0" y="149120"/>
                    <a:pt x="0" y="139752"/>
                  </a:cubicBezTo>
                  <a:lnTo>
                    <a:pt x="0" y="35323"/>
                  </a:lnTo>
                  <a:cubicBezTo>
                    <a:pt x="0" y="25954"/>
                    <a:pt x="3721" y="16970"/>
                    <a:pt x="10346" y="10346"/>
                  </a:cubicBezTo>
                  <a:cubicBezTo>
                    <a:pt x="16970" y="3721"/>
                    <a:pt x="25954" y="0"/>
                    <a:pt x="35323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41462" cy="213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99046" y="4905218"/>
            <a:ext cx="5260254" cy="1242054"/>
            <a:chOff x="0" y="0"/>
            <a:chExt cx="741462" cy="1750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1462" cy="175074"/>
            </a:xfrm>
            <a:custGeom>
              <a:avLst/>
              <a:gdLst/>
              <a:ahLst/>
              <a:cxnLst/>
              <a:rect r="r" b="b" t="t" l="l"/>
              <a:pathLst>
                <a:path h="175074" w="741462">
                  <a:moveTo>
                    <a:pt x="35323" y="0"/>
                  </a:moveTo>
                  <a:lnTo>
                    <a:pt x="706139" y="0"/>
                  </a:lnTo>
                  <a:cubicBezTo>
                    <a:pt x="715507" y="0"/>
                    <a:pt x="724492" y="3721"/>
                    <a:pt x="731116" y="10346"/>
                  </a:cubicBezTo>
                  <a:cubicBezTo>
                    <a:pt x="737740" y="16970"/>
                    <a:pt x="741462" y="25954"/>
                    <a:pt x="741462" y="35323"/>
                  </a:cubicBezTo>
                  <a:lnTo>
                    <a:pt x="741462" y="139752"/>
                  </a:lnTo>
                  <a:cubicBezTo>
                    <a:pt x="741462" y="159260"/>
                    <a:pt x="725647" y="175074"/>
                    <a:pt x="706139" y="175074"/>
                  </a:cubicBezTo>
                  <a:lnTo>
                    <a:pt x="35323" y="175074"/>
                  </a:lnTo>
                  <a:cubicBezTo>
                    <a:pt x="25954" y="175074"/>
                    <a:pt x="16970" y="171353"/>
                    <a:pt x="10346" y="164729"/>
                  </a:cubicBezTo>
                  <a:cubicBezTo>
                    <a:pt x="3721" y="158104"/>
                    <a:pt x="0" y="149120"/>
                    <a:pt x="0" y="139752"/>
                  </a:cubicBezTo>
                  <a:lnTo>
                    <a:pt x="0" y="35323"/>
                  </a:lnTo>
                  <a:cubicBezTo>
                    <a:pt x="0" y="25954"/>
                    <a:pt x="3721" y="16970"/>
                    <a:pt x="10346" y="10346"/>
                  </a:cubicBezTo>
                  <a:cubicBezTo>
                    <a:pt x="16970" y="3721"/>
                    <a:pt x="25954" y="0"/>
                    <a:pt x="35323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41462" cy="213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370273" y="5251448"/>
            <a:ext cx="2577108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Redução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de até </a:t>
            </a:r>
            <a:r>
              <a:rPr lang="en-US" b="true" sz="2200" strike="noStrike" u="non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80%</a:t>
            </a:r>
          </a:p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 tempo de apuração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63245" y="7037857"/>
            <a:ext cx="487328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Rastreabilida</a:t>
            </a:r>
            <a:r>
              <a:rPr lang="en-US" sz="21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 total (re</a:t>
            </a:r>
            <a:r>
              <a:rPr lang="en-US" sz="21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</a:t>
            </a:r>
            <a:r>
              <a:rPr lang="en-US" sz="21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atór</a:t>
            </a:r>
            <a:r>
              <a:rPr lang="en-US" sz="21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  <a:r>
              <a:rPr lang="en-US" sz="21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os e logs)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1668" y="6919747"/>
            <a:ext cx="5260254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Aumento</a:t>
            </a:r>
            <a:r>
              <a:rPr lang="en-US" sz="20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de produtividade contábil e fiscal, liberando a equipe para análise estratégica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98710" y="5343365"/>
            <a:ext cx="4090580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Eli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minação de 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er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ro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</a:t>
            </a:r>
            <a:r>
              <a:rPr lang="en-US" sz="2200" strike="noStrike" u="none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nuais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9283" y="5251448"/>
            <a:ext cx="4067143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1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Segurança jurídica com base normativa integrada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9193" y="1993106"/>
            <a:ext cx="14269615" cy="92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b="true" sz="6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ESTRATÉGIA DE EVOLUÇÃO E M</a:t>
            </a:r>
            <a:r>
              <a:rPr lang="en-US" b="true" sz="6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ONETIZAÇÃO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45317" y="3951267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Modelo SaaS (Software as a Service):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5317" y="4902994"/>
            <a:ext cx="7197366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Plano Básico (</a:t>
            </a:r>
            <a:r>
              <a:rPr lang="en-US" b="true" sz="22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R$ 79</a:t>
            </a: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): autônomos;</a:t>
            </a:r>
          </a:p>
          <a:p>
            <a:pPr algn="ctr">
              <a:lnSpc>
                <a:spcPts val="2640"/>
              </a:lnSpc>
            </a:pPr>
          </a:p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Profissional (R$ 199): pequenos e médios escritórios;</a:t>
            </a:r>
          </a:p>
          <a:p>
            <a:pPr algn="ctr">
              <a:lnSpc>
                <a:spcPts val="2640"/>
              </a:lnSpc>
            </a:pPr>
          </a:p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Corporativo (</a:t>
            </a:r>
            <a:r>
              <a:rPr lang="en-US" b="true" sz="22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R$ 499</a:t>
            </a: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+): empresas com múltiplas equipes;</a:t>
            </a:r>
          </a:p>
          <a:p>
            <a:pPr algn="ctr">
              <a:lnSpc>
                <a:spcPts val="2640"/>
              </a:lnSpc>
            </a:pPr>
          </a:p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Alternativas: pay-per-use e integrações personalizadas.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7934" y="2703893"/>
            <a:ext cx="10432133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74948" y="4467089"/>
            <a:ext cx="10938104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apuração da CSLL não precisa ser um gargalo.</a:t>
            </a:r>
          </a:p>
          <a:p>
            <a:pPr algn="ctr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ProcessON entrega automação, transparência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 inteligência para o contador do futuro.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34601" y="6972164"/>
            <a:ext cx="2978863" cy="601418"/>
            <a:chOff x="0" y="0"/>
            <a:chExt cx="563500" cy="1137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500" cy="113768"/>
            </a:xfrm>
            <a:custGeom>
              <a:avLst/>
              <a:gdLst/>
              <a:ahLst/>
              <a:cxnLst/>
              <a:rect r="r" b="b" t="t" l="l"/>
              <a:pathLst>
                <a:path h="113768" w="563500">
                  <a:moveTo>
                    <a:pt x="56884" y="0"/>
                  </a:moveTo>
                  <a:lnTo>
                    <a:pt x="506616" y="0"/>
                  </a:lnTo>
                  <a:cubicBezTo>
                    <a:pt x="521702" y="0"/>
                    <a:pt x="536171" y="5993"/>
                    <a:pt x="546839" y="16661"/>
                  </a:cubicBezTo>
                  <a:cubicBezTo>
                    <a:pt x="557507" y="27329"/>
                    <a:pt x="563500" y="41797"/>
                    <a:pt x="563500" y="56884"/>
                  </a:cubicBezTo>
                  <a:lnTo>
                    <a:pt x="563500" y="56884"/>
                  </a:lnTo>
                  <a:cubicBezTo>
                    <a:pt x="563500" y="88300"/>
                    <a:pt x="538032" y="113768"/>
                    <a:pt x="506616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1562D5"/>
            </a:solidFill>
            <a:ln w="38100" cap="rnd">
              <a:solidFill>
                <a:srgbClr val="00B3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63500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Eric Bueno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10894" y="6972164"/>
            <a:ext cx="2978863" cy="601418"/>
            <a:chOff x="0" y="0"/>
            <a:chExt cx="563500" cy="1137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3500" cy="113768"/>
            </a:xfrm>
            <a:custGeom>
              <a:avLst/>
              <a:gdLst/>
              <a:ahLst/>
              <a:cxnLst/>
              <a:rect r="r" b="b" t="t" l="l"/>
              <a:pathLst>
                <a:path h="113768" w="563500">
                  <a:moveTo>
                    <a:pt x="56884" y="0"/>
                  </a:moveTo>
                  <a:lnTo>
                    <a:pt x="506616" y="0"/>
                  </a:lnTo>
                  <a:cubicBezTo>
                    <a:pt x="521702" y="0"/>
                    <a:pt x="536171" y="5993"/>
                    <a:pt x="546839" y="16661"/>
                  </a:cubicBezTo>
                  <a:cubicBezTo>
                    <a:pt x="557507" y="27329"/>
                    <a:pt x="563500" y="41797"/>
                    <a:pt x="563500" y="56884"/>
                  </a:cubicBezTo>
                  <a:lnTo>
                    <a:pt x="563500" y="56884"/>
                  </a:lnTo>
                  <a:cubicBezTo>
                    <a:pt x="563500" y="88300"/>
                    <a:pt x="538032" y="113768"/>
                    <a:pt x="506616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1562D5"/>
            </a:solidFill>
            <a:ln w="38100" cap="rnd">
              <a:solidFill>
                <a:srgbClr val="00B3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3500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Leonardo Santos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94558" y="6972164"/>
            <a:ext cx="2978863" cy="601418"/>
            <a:chOff x="0" y="0"/>
            <a:chExt cx="563500" cy="1137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3500" cy="113768"/>
            </a:xfrm>
            <a:custGeom>
              <a:avLst/>
              <a:gdLst/>
              <a:ahLst/>
              <a:cxnLst/>
              <a:rect r="r" b="b" t="t" l="l"/>
              <a:pathLst>
                <a:path h="113768" w="563500">
                  <a:moveTo>
                    <a:pt x="56884" y="0"/>
                  </a:moveTo>
                  <a:lnTo>
                    <a:pt x="506616" y="0"/>
                  </a:lnTo>
                  <a:cubicBezTo>
                    <a:pt x="521702" y="0"/>
                    <a:pt x="536171" y="5993"/>
                    <a:pt x="546839" y="16661"/>
                  </a:cubicBezTo>
                  <a:cubicBezTo>
                    <a:pt x="557507" y="27329"/>
                    <a:pt x="563500" y="41797"/>
                    <a:pt x="563500" y="56884"/>
                  </a:cubicBezTo>
                  <a:lnTo>
                    <a:pt x="563500" y="56884"/>
                  </a:lnTo>
                  <a:cubicBezTo>
                    <a:pt x="563500" y="88300"/>
                    <a:pt x="538032" y="113768"/>
                    <a:pt x="506616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1562D5"/>
            </a:solidFill>
            <a:ln w="38100" cap="rnd">
              <a:solidFill>
                <a:srgbClr val="00B3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63500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Letícia Machado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74536" y="6972164"/>
            <a:ext cx="2978863" cy="601418"/>
            <a:chOff x="0" y="0"/>
            <a:chExt cx="563500" cy="1137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3500" cy="113768"/>
            </a:xfrm>
            <a:custGeom>
              <a:avLst/>
              <a:gdLst/>
              <a:ahLst/>
              <a:cxnLst/>
              <a:rect r="r" b="b" t="t" l="l"/>
              <a:pathLst>
                <a:path h="113768" w="563500">
                  <a:moveTo>
                    <a:pt x="56884" y="0"/>
                  </a:moveTo>
                  <a:lnTo>
                    <a:pt x="506616" y="0"/>
                  </a:lnTo>
                  <a:cubicBezTo>
                    <a:pt x="521702" y="0"/>
                    <a:pt x="536171" y="5993"/>
                    <a:pt x="546839" y="16661"/>
                  </a:cubicBezTo>
                  <a:cubicBezTo>
                    <a:pt x="557507" y="27329"/>
                    <a:pt x="563500" y="41797"/>
                    <a:pt x="563500" y="56884"/>
                  </a:cubicBezTo>
                  <a:lnTo>
                    <a:pt x="563500" y="56884"/>
                  </a:lnTo>
                  <a:cubicBezTo>
                    <a:pt x="563500" y="88300"/>
                    <a:pt x="538032" y="113768"/>
                    <a:pt x="506616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1562D5"/>
            </a:solidFill>
            <a:ln w="38100" cap="rnd">
              <a:solidFill>
                <a:srgbClr val="00B3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63500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Marco Andrey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66837"/>
            <a:ext cx="10655318" cy="111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8000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PROBLEMA DE NEGÓCIO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121736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desafio atual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166" y="5239108"/>
            <a:ext cx="869975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Escritórios contábeis ainda realizam apuração manual da CSLL.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166" y="5835619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Processos repetitivos, suscetíveis a erros e lentos.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166" y="6448326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Risco de não conformidade tributária e retrabalho.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258158"/>
            <a:ext cx="367911" cy="3679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866928"/>
            <a:ext cx="367911" cy="367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479635"/>
            <a:ext cx="367911" cy="3679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05166" y="7061033"/>
            <a:ext cx="7538834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Mais de 70 mil escritórios contábeis no Brasil ainda operam de forma manual.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7092343"/>
            <a:ext cx="367911" cy="36791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5400000">
            <a:off x="10843025" y="2616790"/>
            <a:ext cx="7696731" cy="5135819"/>
          </a:xfrm>
          <a:custGeom>
            <a:avLst/>
            <a:gdLst/>
            <a:ahLst/>
            <a:cxnLst/>
            <a:rect r="r" b="b" t="t" l="l"/>
            <a:pathLst>
              <a:path h="5135819" w="7696731">
                <a:moveTo>
                  <a:pt x="0" y="0"/>
                </a:moveTo>
                <a:lnTo>
                  <a:pt x="7696731" y="0"/>
                </a:lnTo>
                <a:lnTo>
                  <a:pt x="7696731" y="5135819"/>
                </a:lnTo>
                <a:lnTo>
                  <a:pt x="0" y="513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823101" y="1571436"/>
            <a:ext cx="3792367" cy="6864193"/>
            <a:chOff x="0" y="0"/>
            <a:chExt cx="587537" cy="10634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87537" cy="1063443"/>
            </a:xfrm>
            <a:custGeom>
              <a:avLst/>
              <a:gdLst/>
              <a:ahLst/>
              <a:cxnLst/>
              <a:rect r="r" b="b" t="t" l="l"/>
              <a:pathLst>
                <a:path h="1063443" w="587537">
                  <a:moveTo>
                    <a:pt x="24497" y="0"/>
                  </a:moveTo>
                  <a:lnTo>
                    <a:pt x="563039" y="0"/>
                  </a:lnTo>
                  <a:cubicBezTo>
                    <a:pt x="576569" y="0"/>
                    <a:pt x="587537" y="10968"/>
                    <a:pt x="587537" y="24497"/>
                  </a:cubicBezTo>
                  <a:lnTo>
                    <a:pt x="587537" y="1038946"/>
                  </a:lnTo>
                  <a:cubicBezTo>
                    <a:pt x="587537" y="1052475"/>
                    <a:pt x="576569" y="1063443"/>
                    <a:pt x="563039" y="1063443"/>
                  </a:cubicBezTo>
                  <a:lnTo>
                    <a:pt x="24497" y="1063443"/>
                  </a:lnTo>
                  <a:cubicBezTo>
                    <a:pt x="10968" y="1063443"/>
                    <a:pt x="0" y="1052475"/>
                    <a:pt x="0" y="1038946"/>
                  </a:cubicBezTo>
                  <a:lnTo>
                    <a:pt x="0" y="24497"/>
                  </a:lnTo>
                  <a:cubicBezTo>
                    <a:pt x="0" y="10968"/>
                    <a:pt x="10968" y="0"/>
                    <a:pt x="24497" y="0"/>
                  </a:cubicBezTo>
                  <a:close/>
                </a:path>
              </a:pathLst>
            </a:custGeom>
            <a:blipFill>
              <a:blip r:embed="rId4"/>
              <a:stretch>
                <a:fillRect l="-10333" t="0" r="-10333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40828"/>
            <a:ext cx="9279440" cy="10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OPORTUNIDADE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79964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Por que esse projeto é importante?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51542" y="1398007"/>
            <a:ext cx="8024119" cy="81391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51269" y="8782050"/>
            <a:ext cx="126042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249.134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94129" y="8782050"/>
            <a:ext cx="115356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</a:t>
            </a:r>
            <a:r>
              <a:rPr lang="en-US" b="true" sz="30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9.969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5166" y="4017208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Mais de </a:t>
            </a: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249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empresas no regime de Lucro Real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5166" y="6921613"/>
            <a:ext cx="7667825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 automação com IA pode reduzir o tempo de apuração em até </a:t>
            </a: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80%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garantindo confiabilidade jurídica e eficiência operacional.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5166" y="4629915"/>
            <a:ext cx="8441771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Mais de </a:t>
            </a: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89 mil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empresas contábeis no Brasil (CFC)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048517"/>
            <a:ext cx="367911" cy="367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952923"/>
            <a:ext cx="367911" cy="36791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4661224"/>
            <a:ext cx="367911" cy="36791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051045"/>
            <a:ext cx="247828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Solução agrega: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86810"/>
            <a:ext cx="8295084" cy="108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SOLUÇÃO PROCESSON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80506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Agente autônomo que: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166" y="4364589"/>
            <a:ext cx="11376316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Realiza leitura e apuração tributária automática a partir de bancos de dados fiscais.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166" y="4918945"/>
            <a:ext cx="10740766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Realiza o cálculo da CSLL de forma inteligente, utilizando as alíquotas de IRPJ, ICMS, ISS, PIS e COFINS informadas.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6116" y="6740125"/>
            <a:ext cx="10312141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Gera gráficos com base nos resultados.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395899"/>
            <a:ext cx="367911" cy="3679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064554"/>
            <a:ext cx="367911" cy="3679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9650" y="6759175"/>
            <a:ext cx="367911" cy="3679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86116" y="7339370"/>
            <a:ext cx="10312141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Usa IA generativa para interpretar os dados e explicar os cálculos.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887060"/>
            <a:ext cx="1074748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Baseado em Agno SDK 2.0, com GPT-5-mini e integração a banco PostgreSQL.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9650" y="7392465"/>
            <a:ext cx="367911" cy="36791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86116" y="5833345"/>
            <a:ext cx="11169391" cy="75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Gera relatório diagnóstico e indicando se as alíquotas estão em conformidade com as normas legais.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9650" y="5852395"/>
            <a:ext cx="367911" cy="3679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26111" y="5063384"/>
            <a:ext cx="953318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Escritórios de contabilidade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26111" y="5676091"/>
            <a:ext cx="953318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Departamentos fiscais de empresas médias e grandes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-251756" y="2616790"/>
            <a:ext cx="7696731" cy="5135819"/>
          </a:xfrm>
          <a:custGeom>
            <a:avLst/>
            <a:gdLst/>
            <a:ahLst/>
            <a:cxnLst/>
            <a:rect r="r" b="b" t="t" l="l"/>
            <a:pathLst>
              <a:path h="5135819" w="7696731">
                <a:moveTo>
                  <a:pt x="0" y="0"/>
                </a:moveTo>
                <a:lnTo>
                  <a:pt x="7696731" y="0"/>
                </a:lnTo>
                <a:lnTo>
                  <a:pt x="7696731" y="5135819"/>
                </a:lnTo>
                <a:lnTo>
                  <a:pt x="0" y="513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28320" y="1571436"/>
            <a:ext cx="3792367" cy="6864193"/>
            <a:chOff x="0" y="0"/>
            <a:chExt cx="587537" cy="10634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7537" cy="1063443"/>
            </a:xfrm>
            <a:custGeom>
              <a:avLst/>
              <a:gdLst/>
              <a:ahLst/>
              <a:cxnLst/>
              <a:rect r="r" b="b" t="t" l="l"/>
              <a:pathLst>
                <a:path h="1063443" w="587537">
                  <a:moveTo>
                    <a:pt x="24497" y="0"/>
                  </a:moveTo>
                  <a:lnTo>
                    <a:pt x="563039" y="0"/>
                  </a:lnTo>
                  <a:cubicBezTo>
                    <a:pt x="576569" y="0"/>
                    <a:pt x="587537" y="10968"/>
                    <a:pt x="587537" y="24497"/>
                  </a:cubicBezTo>
                  <a:lnTo>
                    <a:pt x="587537" y="1038946"/>
                  </a:lnTo>
                  <a:cubicBezTo>
                    <a:pt x="587537" y="1052475"/>
                    <a:pt x="576569" y="1063443"/>
                    <a:pt x="563039" y="1063443"/>
                  </a:cubicBezTo>
                  <a:lnTo>
                    <a:pt x="24497" y="1063443"/>
                  </a:lnTo>
                  <a:cubicBezTo>
                    <a:pt x="10968" y="1063443"/>
                    <a:pt x="0" y="1052475"/>
                    <a:pt x="0" y="1038946"/>
                  </a:cubicBezTo>
                  <a:lnTo>
                    <a:pt x="0" y="24497"/>
                  </a:lnTo>
                  <a:cubicBezTo>
                    <a:pt x="0" y="10968"/>
                    <a:pt x="10968" y="0"/>
                    <a:pt x="24497" y="0"/>
                  </a:cubicBezTo>
                  <a:close/>
                </a:path>
              </a:pathLst>
            </a:custGeom>
            <a:blipFill>
              <a:blip r:embed="rId4"/>
              <a:stretch>
                <a:fillRect l="-107433" t="0" r="-6406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49645" y="2354517"/>
            <a:ext cx="9351833" cy="196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</a:pPr>
            <a:r>
              <a:rPr lang="en-US" b="true" sz="7000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QUEM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COM</a:t>
            </a:r>
            <a:r>
              <a:rPr lang="en-US" b="true" sz="7000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ESSA SOLUÇÃO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149645" y="5094693"/>
            <a:ext cx="367911" cy="3679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49645" y="5707400"/>
            <a:ext cx="367911" cy="3679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26111" y="6288798"/>
            <a:ext cx="953318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Consultorias e auditorias tributárias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49645" y="6320108"/>
            <a:ext cx="367911" cy="3679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726111" y="6901505"/>
            <a:ext cx="953318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Legal/TaxTechs e desenvolvedores de software fiscal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149645" y="6932815"/>
            <a:ext cx="367911" cy="36791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726111" y="7514213"/>
            <a:ext cx="9533189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CFOs, controllers e analistas tributários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149645" y="7545522"/>
            <a:ext cx="367911" cy="3679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01507"/>
            <a:ext cx="10488960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ARQUIT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TU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35869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Fluxo resumido: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166" y="5013659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Coleta: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leitura das tabelas notas e itens via PostgreSQL.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166" y="5626366"/>
            <a:ext cx="8506267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Apuração: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cálculo automático da CSLL  (apuracao.py).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044969"/>
            <a:ext cx="367911" cy="3679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657676"/>
            <a:ext cx="367911" cy="367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05166" y="6239074"/>
            <a:ext cx="8506267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Geração de resultados: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CSVs e JSONs com resumos e métricas.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6270383"/>
            <a:ext cx="367911" cy="3679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05166" y="6851781"/>
            <a:ext cx="1263686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Análise inteligente: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csvx.py utiliza IA gerar gráficos e relatórios diagnósticos.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6883090"/>
            <a:ext cx="367911" cy="3679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05166" y="7464488"/>
            <a:ext cx="1111830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Interação: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interface CLI e compatibilidade com front-ends como Gradio.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7495798"/>
            <a:ext cx="367911" cy="36791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8514"/>
            <a:ext cx="9084496" cy="92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</a:pPr>
            <a:r>
              <a:rPr lang="en-US" b="true" sz="6000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TECNOLOGIAS UTILIZADAS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39591"/>
            <a:ext cx="561722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Camada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61857" y="3139591"/>
            <a:ext cx="561722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Tecnologia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166" y="3931660"/>
            <a:ext cx="470103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Framework 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8323" y="3931660"/>
            <a:ext cx="470103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Agno SDK 2.0 (LangChain-based)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5166" y="4628890"/>
            <a:ext cx="491064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Modelo de linguagem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38323" y="4628890"/>
            <a:ext cx="491064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OpenAI GPT-5-mini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5166" y="532612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Memória e Banco de Conhecimento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38323" y="532612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SQL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ite + LanceDB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5166" y="602335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Agente de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8323" y="602335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CsvTools + VisualizationTools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3962969"/>
            <a:ext cx="367911" cy="36791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61857" y="3962969"/>
            <a:ext cx="367911" cy="36791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4660199"/>
            <a:ext cx="367911" cy="3679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61857" y="4660199"/>
            <a:ext cx="367911" cy="36791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5357430"/>
            <a:ext cx="367911" cy="36791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61857" y="5357430"/>
            <a:ext cx="367911" cy="36791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6054660"/>
            <a:ext cx="367911" cy="36791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361857" y="6054660"/>
            <a:ext cx="367911" cy="36791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605166" y="672058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Motor de cálculo tributário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38323" y="6720580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thon (pandas, SQLAlchemy)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028700" y="6751890"/>
            <a:ext cx="367911" cy="36791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361857" y="6751890"/>
            <a:ext cx="367911" cy="36791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605166" y="7417811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Banco de origem dos dados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938323" y="7417811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ostgreSQL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28700" y="7449120"/>
            <a:ext cx="367911" cy="36791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361857" y="7449120"/>
            <a:ext cx="367911" cy="36791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605166" y="8115041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Interface de interação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938323" y="8115041"/>
            <a:ext cx="5378235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 / Gradio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028700" y="8146350"/>
            <a:ext cx="367911" cy="367911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361857" y="8146350"/>
            <a:ext cx="367911" cy="367911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62" id="62"/>
          <p:cNvSpPr/>
          <p:nvPr/>
        </p:nvSpPr>
        <p:spPr>
          <a:xfrm>
            <a:off x="3563406" y="4127875"/>
            <a:ext cx="4562063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>
            <a:off x="4615267" y="4863205"/>
            <a:ext cx="3510203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6515809" y="5560435"/>
            <a:ext cx="1609661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3994580" y="6238615"/>
            <a:ext cx="4130889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5347169" y="6954895"/>
            <a:ext cx="2778300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>
            <a:off x="5427966" y="7633076"/>
            <a:ext cx="2697503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4628835" y="8330306"/>
            <a:ext cx="3496634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31259"/>
            <a:ext cx="8998297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99"/>
              </a:lnSpc>
            </a:pPr>
            <a:r>
              <a:rPr lang="en-US" b="true" sz="6999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</a:t>
            </a:r>
            <a:r>
              <a:rPr lang="en-US" b="true" sz="6999" strike="noStrike" u="none">
                <a:solidFill>
                  <a:srgbClr val="00B3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EMPLO DE EXECUÇÃO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65621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Demonstração do fluxo: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166" y="4843411"/>
            <a:ext cx="7538834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Execução: 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python apuracao.py --host 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166" y="5477903"/>
            <a:ext cx="10666866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Gera arquivos resumo_apuracao.csv e resumo_apuracao.json.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874721"/>
            <a:ext cx="367911" cy="3679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487428"/>
            <a:ext cx="367911" cy="3679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05166" y="6156083"/>
            <a:ext cx="969943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 agente (csvx.py) interpreta os resultados.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5166" y="6834263"/>
            <a:ext cx="969943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Geração automática de gráficos e insights tributários.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165608"/>
            <a:ext cx="367911" cy="3679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847844"/>
            <a:ext cx="367911" cy="3679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499837" y="1967389"/>
            <a:ext cx="10287000" cy="6352223"/>
          </a:xfrm>
          <a:custGeom>
            <a:avLst/>
            <a:gdLst/>
            <a:ahLst/>
            <a:cxnLst/>
            <a:rect r="r" b="b" t="t" l="l"/>
            <a:pathLst>
              <a:path h="6352223" w="10287000">
                <a:moveTo>
                  <a:pt x="0" y="0"/>
                </a:moveTo>
                <a:lnTo>
                  <a:pt x="10287000" y="0"/>
                </a:lnTo>
                <a:lnTo>
                  <a:pt x="10287000" y="6352222"/>
                </a:lnTo>
                <a:lnTo>
                  <a:pt x="0" y="635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66096"/>
            <a:ext cx="367911" cy="3679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077601"/>
            <a:ext cx="367911" cy="36791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690308"/>
            <a:ext cx="367911" cy="36791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10627">
                    <a:alpha val="100000"/>
                  </a:srgbClr>
                </a:gs>
                <a:gs pos="100000">
                  <a:srgbClr val="0820A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47299" y="3984879"/>
            <a:ext cx="16316726" cy="5690652"/>
          </a:xfrm>
          <a:custGeom>
            <a:avLst/>
            <a:gdLst/>
            <a:ahLst/>
            <a:cxnLst/>
            <a:rect r="r" b="b" t="t" l="l"/>
            <a:pathLst>
              <a:path h="5690652" w="16316726">
                <a:moveTo>
                  <a:pt x="0" y="0"/>
                </a:moveTo>
                <a:lnTo>
                  <a:pt x="16316726" y="0"/>
                </a:lnTo>
                <a:lnTo>
                  <a:pt x="16316726" y="5690652"/>
                </a:lnTo>
                <a:lnTo>
                  <a:pt x="0" y="5690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147" r="0" b="-2927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42718"/>
            <a:ext cx="719736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Estrutura do Projeto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975" y="3365754"/>
            <a:ext cx="231183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166" y="1434787"/>
            <a:ext cx="8989983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main.py: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lógica principal (upload, parsing, LLM, agente, interface).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5166" y="2658999"/>
            <a:ext cx="13149942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requirements.txt: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instalação rápida do ambiente.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5166" y="2058551"/>
            <a:ext cx="12424368" cy="41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config.py:</a:t>
            </a:r>
            <a:r>
              <a:rPr lang="en-US" sz="2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gestão segura da chave da OpenAI.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DAGqA4cpj3I</dc:identifier>
  <dcterms:modified xsi:type="dcterms:W3CDTF">2011-08-01T06:04:30Z</dcterms:modified>
  <cp:revision>1</cp:revision>
  <dc:title>I2A2_Agentes_Inteligentes_Projeto_Final_ProcessON</dc:title>
</cp:coreProperties>
</file>